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1" r:id="rId3"/>
    <p:sldId id="284" r:id="rId4"/>
    <p:sldId id="290" r:id="rId5"/>
    <p:sldId id="291" r:id="rId6"/>
    <p:sldId id="263" r:id="rId7"/>
    <p:sldId id="299" r:id="rId8"/>
    <p:sldId id="298" r:id="rId9"/>
    <p:sldId id="270" r:id="rId10"/>
    <p:sldId id="300" r:id="rId11"/>
    <p:sldId id="276" r:id="rId12"/>
    <p:sldId id="277" r:id="rId13"/>
    <p:sldId id="285" r:id="rId14"/>
    <p:sldId id="278" r:id="rId15"/>
    <p:sldId id="279" r:id="rId16"/>
    <p:sldId id="280" r:id="rId17"/>
    <p:sldId id="293" r:id="rId18"/>
    <p:sldId id="294" r:id="rId19"/>
    <p:sldId id="303" r:id="rId20"/>
    <p:sldId id="302" r:id="rId21"/>
    <p:sldId id="295" r:id="rId22"/>
    <p:sldId id="304" r:id="rId23"/>
    <p:sldId id="297" r:id="rId24"/>
    <p:sldId id="305" r:id="rId25"/>
    <p:sldId id="296" r:id="rId2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0" d="100"/>
          <a:sy n="40" d="100"/>
        </p:scale>
        <p:origin x="-235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386751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238289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1829788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387357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1029956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879878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161387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150965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159562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439661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D2A35B7-D0BC-DC48-A7CE-567BDD031D4E}" type="datetimeFigureOut">
              <a:rPr kumimoji="1" lang="ja-JP" altLang="en-US" smtClean="0"/>
              <a:t>23/05/15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42497809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A35B7-D0BC-DC48-A7CE-567BDD031D4E}" type="datetimeFigureOut">
              <a:rPr kumimoji="1" lang="ja-JP" altLang="en-US" smtClean="0"/>
              <a:t>23/05/15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7EB51-F3E3-2F4E-9052-096CFD712EFC}" type="slidenum">
              <a:rPr kumimoji="1" lang="ja-JP" altLang="en-US" smtClean="0"/>
              <a:t>‹#›</a:t>
            </a:fld>
            <a:endParaRPr kumimoji="1" lang="ja-JP" altLang="en-US"/>
          </a:p>
        </p:txBody>
      </p:sp>
    </p:spTree>
    <p:extLst>
      <p:ext uri="{BB962C8B-B14F-4D97-AF65-F5344CB8AC3E}">
        <p14:creationId xmlns:p14="http://schemas.microsoft.com/office/powerpoint/2010/main" val="2850652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1.m4v"/><Relationship Id="rId2" Type="http://schemas.openxmlformats.org/officeDocument/2006/relationships/video" Target="../media/media1.m4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2.m4v"/><Relationship Id="rId2" Type="http://schemas.openxmlformats.org/officeDocument/2006/relationships/video" Target="../media/media2.m4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normAutofit/>
          </a:bodyPr>
          <a:lstStyle/>
          <a:p>
            <a:r>
              <a:rPr kumimoji="1" lang="ja-JP" altLang="en-US" sz="4800" dirty="0" smtClean="0">
                <a:solidFill>
                  <a:srgbClr val="0000FF"/>
                </a:solidFill>
              </a:rPr>
              <a:t>活動報告</a:t>
            </a:r>
            <a:endParaRPr kumimoji="1" lang="ja-JP" altLang="en-US" sz="4800" dirty="0">
              <a:solidFill>
                <a:srgbClr val="0000FF"/>
              </a:solidFill>
            </a:endParaRPr>
          </a:p>
        </p:txBody>
      </p:sp>
      <p:pic>
        <p:nvPicPr>
          <p:cNvPr id="4" name="図 3" descr="IMG_03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139" y="171452"/>
            <a:ext cx="5143500" cy="6858000"/>
          </a:xfrm>
          <a:prstGeom prst="rect">
            <a:avLst/>
          </a:prstGeom>
        </p:spPr>
      </p:pic>
      <p:sp>
        <p:nvSpPr>
          <p:cNvPr id="2" name="タイトル 1"/>
          <p:cNvSpPr>
            <a:spLocks noGrp="1"/>
          </p:cNvSpPr>
          <p:nvPr>
            <p:ph type="ctrTitle"/>
          </p:nvPr>
        </p:nvSpPr>
        <p:spPr>
          <a:xfrm>
            <a:off x="136770" y="312616"/>
            <a:ext cx="9007230" cy="3287836"/>
          </a:xfrm>
        </p:spPr>
        <p:txBody>
          <a:bodyPr>
            <a:normAutofit/>
          </a:bodyPr>
          <a:lstStyle/>
          <a:p>
            <a:r>
              <a:rPr kumimoji="1" lang="en-US" altLang="ja-JP" sz="4800" dirty="0" smtClean="0">
                <a:solidFill>
                  <a:srgbClr val="FF6600"/>
                </a:solidFill>
              </a:rPr>
              <a:t>202</a:t>
            </a:r>
            <a:r>
              <a:rPr lang="ja-JP" altLang="en-US" sz="4800" dirty="0" smtClean="0">
                <a:solidFill>
                  <a:srgbClr val="FF6600"/>
                </a:solidFill>
              </a:rPr>
              <a:t>２年度さがみ地域協議会</a:t>
            </a:r>
            <a:r>
              <a:rPr lang="en-US" altLang="ja-JP" sz="4800" dirty="0" smtClean="0">
                <a:solidFill>
                  <a:srgbClr val="FF6600"/>
                </a:solidFill>
              </a:rPr>
              <a:t/>
            </a:r>
            <a:br>
              <a:rPr lang="en-US" altLang="ja-JP" sz="4800" dirty="0" smtClean="0">
                <a:solidFill>
                  <a:srgbClr val="FF6600"/>
                </a:solidFill>
              </a:rPr>
            </a:br>
            <a:r>
              <a:rPr lang="ja-JP" altLang="en-US" sz="4800" dirty="0" smtClean="0">
                <a:solidFill>
                  <a:srgbClr val="FF6600"/>
                </a:solidFill>
              </a:rPr>
              <a:t>活動報告</a:t>
            </a:r>
            <a:endParaRPr kumimoji="1" lang="ja-JP" altLang="en-US" sz="4800" dirty="0">
              <a:solidFill>
                <a:srgbClr val="FF6600"/>
              </a:solidFill>
            </a:endParaRPr>
          </a:p>
        </p:txBody>
      </p:sp>
    </p:spTree>
    <p:extLst>
      <p:ext uri="{BB962C8B-B14F-4D97-AF65-F5344CB8AC3E}">
        <p14:creationId xmlns:p14="http://schemas.microsoft.com/office/powerpoint/2010/main" val="37691496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FF"/>
                </a:solidFill>
              </a:rPr>
              <a:t>２０２３年度の新しい活動の紹介</a:t>
            </a:r>
            <a:endParaRPr kumimoji="1" lang="ja-JP" altLang="en-US" dirty="0">
              <a:solidFill>
                <a:srgbClr val="0000FF"/>
              </a:solidFill>
            </a:endParaRPr>
          </a:p>
        </p:txBody>
      </p:sp>
      <p:sp>
        <p:nvSpPr>
          <p:cNvPr id="3" name="コンテンツ プレースホルダー 2"/>
          <p:cNvSpPr>
            <a:spLocks noGrp="1"/>
          </p:cNvSpPr>
          <p:nvPr>
            <p:ph idx="1"/>
          </p:nvPr>
        </p:nvSpPr>
        <p:spPr/>
        <p:txBody>
          <a:bodyPr>
            <a:normAutofit/>
          </a:bodyPr>
          <a:lstStyle/>
          <a:p>
            <a:pPr marL="0" indent="0">
              <a:buNone/>
            </a:pPr>
            <a:r>
              <a:rPr kumimoji="1" lang="ja-JP" altLang="en-US" sz="4000" dirty="0" smtClean="0"/>
              <a:t>　　</a:t>
            </a:r>
            <a:r>
              <a:rPr kumimoji="1" lang="ja-JP" altLang="en-US" sz="4000" dirty="0" smtClean="0">
                <a:solidFill>
                  <a:srgbClr val="008000"/>
                </a:solidFill>
              </a:rPr>
              <a:t>ウグイの産卵場の造成</a:t>
            </a:r>
            <a:endParaRPr kumimoji="1" lang="en-US" altLang="ja-JP" sz="4000" dirty="0" smtClean="0">
              <a:solidFill>
                <a:srgbClr val="008000"/>
              </a:solidFill>
            </a:endParaRPr>
          </a:p>
          <a:p>
            <a:endParaRPr lang="en-US" altLang="ja-JP" sz="4000" dirty="0" smtClean="0">
              <a:solidFill>
                <a:srgbClr val="008000"/>
              </a:solidFill>
            </a:endParaRPr>
          </a:p>
          <a:p>
            <a:pPr marL="0" indent="0">
              <a:buNone/>
            </a:pPr>
            <a:r>
              <a:rPr lang="ja-JP" altLang="en-US" sz="4000" dirty="0" smtClean="0">
                <a:solidFill>
                  <a:srgbClr val="008000"/>
                </a:solidFill>
              </a:rPr>
              <a:t>　　ツリークライミング</a:t>
            </a:r>
            <a:endParaRPr kumimoji="1" lang="ja-JP" altLang="en-US" sz="4000" dirty="0">
              <a:solidFill>
                <a:srgbClr val="008000"/>
              </a:solidFill>
            </a:endParaRPr>
          </a:p>
        </p:txBody>
      </p:sp>
    </p:spTree>
    <p:extLst>
      <p:ext uri="{BB962C8B-B14F-4D97-AF65-F5344CB8AC3E}">
        <p14:creationId xmlns:p14="http://schemas.microsoft.com/office/powerpoint/2010/main" val="319024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干潮時にかごを上げる</a:t>
            </a:r>
            <a:endParaRPr kumimoji="1" lang="ja-JP" altLang="en-US" dirty="0"/>
          </a:p>
        </p:txBody>
      </p:sp>
      <p:pic>
        <p:nvPicPr>
          <p:cNvPr id="4" name="コンテンツ プレースホルダー 3" descr="P6090006.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38166954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石倉かごを陸に上げる</a:t>
            </a:r>
            <a:endParaRPr kumimoji="1" lang="ja-JP" altLang="en-US" dirty="0"/>
          </a:p>
        </p:txBody>
      </p:sp>
      <p:pic>
        <p:nvPicPr>
          <p:cNvPr id="8" name="コンテンツ プレースホルダー 7" descr="P6090011.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12646919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採捕したウナギやカワアナゴ</a:t>
            </a:r>
            <a:endParaRPr kumimoji="1" lang="ja-JP" altLang="en-US" dirty="0"/>
          </a:p>
        </p:txBody>
      </p:sp>
      <p:pic>
        <p:nvPicPr>
          <p:cNvPr id="4" name="コンテンツ プレースホルダー 3" descr="P6090031.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4482446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ウナギを麻酔する</a:t>
            </a:r>
            <a:endParaRPr kumimoji="1" lang="ja-JP" altLang="en-US" dirty="0"/>
          </a:p>
        </p:txBody>
      </p:sp>
      <p:pic>
        <p:nvPicPr>
          <p:cNvPr id="4" name="コンテンツ プレースホルダー 3" descr="P6090019.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31821364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ウナギの体長の計測</a:t>
            </a:r>
            <a:endParaRPr kumimoji="1" lang="ja-JP" altLang="en-US" dirty="0"/>
          </a:p>
        </p:txBody>
      </p:sp>
      <p:pic>
        <p:nvPicPr>
          <p:cNvPr id="4" name="コンテンツ プレースホルダー 3" descr="P6090028.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38387770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ウナギの体重の測定</a:t>
            </a:r>
            <a:endParaRPr kumimoji="1" lang="ja-JP" altLang="en-US" dirty="0"/>
          </a:p>
        </p:txBody>
      </p:sp>
      <p:pic>
        <p:nvPicPr>
          <p:cNvPr id="6" name="コンテンツ プレースホルダー 5" descr="PIC_0057.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23254451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今年度の種まき</a:t>
            </a:r>
            <a:endParaRPr kumimoji="1" lang="ja-JP" altLang="en-US" dirty="0"/>
          </a:p>
        </p:txBody>
      </p:sp>
      <p:pic>
        <p:nvPicPr>
          <p:cNvPr id="4" name="コンテンツ プレースホルダー 3" descr="IMG_070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81388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ウグイの産卵場の造成</a:t>
            </a:r>
            <a:endParaRPr kumimoji="1" lang="ja-JP" altLang="en-US" dirty="0"/>
          </a:p>
        </p:txBody>
      </p:sp>
      <p:pic>
        <p:nvPicPr>
          <p:cNvPr id="4" name="コンテンツ プレースホルダー 3" descr="IMG_071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10592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descr="ウグイ４.jpg"/>
          <p:cNvPicPr>
            <a:picLocks noGrp="1" noChangeAspect="1"/>
          </p:cNvPicPr>
          <p:nvPr>
            <p:ph idx="1"/>
          </p:nvPr>
        </p:nvPicPr>
        <p:blipFill>
          <a:blip r:embed="rId2">
            <a:extLst>
              <a:ext uri="{28A0092B-C50C-407E-A947-70E740481C1C}">
                <a14:useLocalDpi xmlns:a14="http://schemas.microsoft.com/office/drawing/2010/main" val="0"/>
              </a:ext>
            </a:extLst>
          </a:blip>
          <a:srcRect t="3356" b="3356"/>
          <a:stretch>
            <a:fillRect/>
          </a:stretch>
        </p:blipFill>
        <p:spPr>
          <a:xfrm>
            <a:off x="457200" y="274638"/>
            <a:ext cx="8229600" cy="5851525"/>
          </a:xfrm>
        </p:spPr>
      </p:pic>
    </p:spTree>
    <p:extLst>
      <p:ext uri="{BB962C8B-B14F-4D97-AF65-F5344CB8AC3E}">
        <p14:creationId xmlns:p14="http://schemas.microsoft.com/office/powerpoint/2010/main" val="1458978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solidFill>
                  <a:srgbClr val="0000FF"/>
                </a:solidFill>
              </a:rPr>
              <a:t>202</a:t>
            </a:r>
            <a:r>
              <a:rPr lang="ja-JP" altLang="ja-JP" dirty="0">
                <a:solidFill>
                  <a:srgbClr val="0000FF"/>
                </a:solidFill>
              </a:rPr>
              <a:t>２年度　さがみ地域協議会の活動</a:t>
            </a:r>
            <a:br>
              <a:rPr lang="ja-JP" altLang="ja-JP" dirty="0">
                <a:solidFill>
                  <a:srgbClr val="0000FF"/>
                </a:solidFill>
              </a:rPr>
            </a:br>
            <a:endParaRPr kumimoji="1" lang="ja-JP" altLang="en-US" dirty="0">
              <a:solidFill>
                <a:srgbClr val="0000FF"/>
              </a:solidFill>
            </a:endParaRPr>
          </a:p>
        </p:txBody>
      </p:sp>
      <p:sp>
        <p:nvSpPr>
          <p:cNvPr id="3" name="コンテンツ プレースホルダー 2"/>
          <p:cNvSpPr>
            <a:spLocks noGrp="1"/>
          </p:cNvSpPr>
          <p:nvPr>
            <p:ph idx="1"/>
          </p:nvPr>
        </p:nvSpPr>
        <p:spPr/>
        <p:txBody>
          <a:bodyPr>
            <a:normAutofit fontScale="62500" lnSpcReduction="20000"/>
          </a:bodyPr>
          <a:lstStyle/>
          <a:p>
            <a:r>
              <a:rPr lang="ja-JP" altLang="ja-JP" dirty="0">
                <a:solidFill>
                  <a:srgbClr val="008000"/>
                </a:solidFill>
              </a:rPr>
              <a:t>　カワラノギク保全活動</a:t>
            </a:r>
          </a:p>
          <a:p>
            <a:pPr marL="0" indent="0">
              <a:buNone/>
            </a:pPr>
            <a:r>
              <a:rPr lang="ja-JP" altLang="en-US" dirty="0" smtClean="0"/>
              <a:t>　</a:t>
            </a:r>
            <a:r>
              <a:rPr lang="ja-JP" altLang="ja-JP" dirty="0"/>
              <a:t>　４月　種まき　５月〜１０月　草刈り　１１月　お花見　　１月　種取り</a:t>
            </a:r>
          </a:p>
          <a:p>
            <a:r>
              <a:rPr lang="ja-JP" altLang="ja-JP" dirty="0">
                <a:solidFill>
                  <a:srgbClr val="008000"/>
                </a:solidFill>
              </a:rPr>
              <a:t>流域探訪</a:t>
            </a:r>
          </a:p>
          <a:p>
            <a:pPr marL="0" indent="0">
              <a:buNone/>
            </a:pPr>
            <a:r>
              <a:rPr lang="ja-JP" altLang="en-US" dirty="0" smtClean="0"/>
              <a:t>　　</a:t>
            </a:r>
            <a:r>
              <a:rPr lang="ja-JP" altLang="ja-JP" dirty="0" smtClean="0"/>
              <a:t>１２月</a:t>
            </a:r>
            <a:r>
              <a:rPr lang="ja-JP" altLang="ja-JP" dirty="0"/>
              <a:t>　石老山　</a:t>
            </a:r>
          </a:p>
          <a:p>
            <a:r>
              <a:rPr lang="ja-JP" altLang="ja-JP" dirty="0">
                <a:solidFill>
                  <a:srgbClr val="008000"/>
                </a:solidFill>
              </a:rPr>
              <a:t>　石老山市民の森づくり</a:t>
            </a:r>
          </a:p>
          <a:p>
            <a:pPr marL="0" indent="0">
              <a:buNone/>
            </a:pPr>
            <a:r>
              <a:rPr lang="ja-JP" altLang="en-US" dirty="0" smtClean="0"/>
              <a:t>　　</a:t>
            </a:r>
            <a:r>
              <a:rPr lang="ja-JP" altLang="ja-JP" dirty="0" smtClean="0"/>
              <a:t>５月</a:t>
            </a:r>
            <a:r>
              <a:rPr lang="ja-JP" altLang="ja-JP" dirty="0"/>
              <a:t>２２日（日）草刈り等の整備</a:t>
            </a:r>
          </a:p>
          <a:p>
            <a:r>
              <a:rPr lang="ja-JP" altLang="ja-JP" dirty="0">
                <a:solidFill>
                  <a:srgbClr val="008000"/>
                </a:solidFill>
              </a:rPr>
              <a:t>消費生活店　</a:t>
            </a:r>
            <a:r>
              <a:rPr lang="ja-JP" altLang="ja-JP" dirty="0" smtClean="0">
                <a:solidFill>
                  <a:srgbClr val="008000"/>
                </a:solidFill>
              </a:rPr>
              <a:t>５月</a:t>
            </a:r>
            <a:r>
              <a:rPr lang="ja-JP" altLang="ja-JP" dirty="0"/>
              <a:t>　</a:t>
            </a:r>
          </a:p>
          <a:p>
            <a:pPr marL="0" indent="0">
              <a:buNone/>
            </a:pPr>
            <a:r>
              <a:rPr lang="en-US" altLang="ja-JP" dirty="0"/>
              <a:t> </a:t>
            </a:r>
            <a:endParaRPr lang="ja-JP" altLang="ja-JP" dirty="0"/>
          </a:p>
          <a:p>
            <a:r>
              <a:rPr lang="ja-JP" altLang="ja-JP" dirty="0">
                <a:solidFill>
                  <a:srgbClr val="008000"/>
                </a:solidFill>
              </a:rPr>
              <a:t>石倉カゴによるウナギ分布調査への参加</a:t>
            </a:r>
          </a:p>
          <a:p>
            <a:pPr marL="0" indent="0">
              <a:buNone/>
            </a:pPr>
            <a:r>
              <a:rPr lang="ja-JP" altLang="en-US" dirty="0" smtClean="0"/>
              <a:t>　　</a:t>
            </a:r>
            <a:r>
              <a:rPr lang="ja-JP" altLang="ja-JP" dirty="0" smtClean="0"/>
              <a:t>４月</a:t>
            </a:r>
            <a:r>
              <a:rPr lang="ja-JP" altLang="ja-JP" dirty="0"/>
              <a:t>、</a:t>
            </a:r>
            <a:r>
              <a:rPr lang="en-US" altLang="ja-JP" dirty="0"/>
              <a:t>5</a:t>
            </a:r>
            <a:r>
              <a:rPr lang="ja-JP" altLang="ja-JP" dirty="0"/>
              <a:t>月、</a:t>
            </a:r>
            <a:r>
              <a:rPr lang="en-US" altLang="ja-JP" dirty="0"/>
              <a:t>6</a:t>
            </a:r>
            <a:r>
              <a:rPr lang="ja-JP" altLang="ja-JP" dirty="0"/>
              <a:t>月、</a:t>
            </a:r>
            <a:r>
              <a:rPr lang="en-US" altLang="ja-JP" dirty="0"/>
              <a:t>7</a:t>
            </a:r>
            <a:r>
              <a:rPr lang="ja-JP" altLang="ja-JP" dirty="0"/>
              <a:t>月、</a:t>
            </a:r>
            <a:r>
              <a:rPr lang="en-US" altLang="ja-JP" dirty="0"/>
              <a:t>8</a:t>
            </a:r>
            <a:r>
              <a:rPr lang="ja-JP" altLang="ja-JP" dirty="0"/>
              <a:t>月、</a:t>
            </a:r>
            <a:r>
              <a:rPr lang="en-US" altLang="ja-JP" dirty="0"/>
              <a:t>9</a:t>
            </a:r>
            <a:r>
              <a:rPr lang="ja-JP" altLang="ja-JP" dirty="0"/>
              <a:t>月、</a:t>
            </a:r>
          </a:p>
          <a:p>
            <a:pPr marL="0" indent="0">
              <a:buNone/>
            </a:pPr>
            <a:r>
              <a:rPr lang="en-US" altLang="ja-JP" dirty="0"/>
              <a:t> </a:t>
            </a:r>
            <a:endParaRPr lang="ja-JP" altLang="ja-JP" dirty="0"/>
          </a:p>
          <a:p>
            <a:r>
              <a:rPr lang="ja-JP" altLang="ja-JP" dirty="0">
                <a:solidFill>
                  <a:srgbClr val="008000"/>
                </a:solidFill>
              </a:rPr>
              <a:t>相模川漁業協同組合連合会のアユ産卵場造成作業に参加</a:t>
            </a:r>
          </a:p>
          <a:p>
            <a:r>
              <a:rPr lang="ja-JP" altLang="ja-JP" dirty="0">
                <a:solidFill>
                  <a:srgbClr val="008000"/>
                </a:solidFill>
              </a:rPr>
              <a:t>相模川天然アユの産卵映像記録事業に参加</a:t>
            </a:r>
          </a:p>
          <a:p>
            <a:pPr marL="0" indent="0">
              <a:buNone/>
            </a:pPr>
            <a:r>
              <a:rPr lang="en-US" altLang="ja-JP" dirty="0"/>
              <a:t> </a:t>
            </a:r>
            <a:endParaRPr lang="ja-JP" altLang="ja-JP" dirty="0"/>
          </a:p>
          <a:p>
            <a:endParaRPr kumimoji="1" lang="ja-JP" altLang="en-US" dirty="0"/>
          </a:p>
        </p:txBody>
      </p:sp>
    </p:spTree>
    <p:extLst>
      <p:ext uri="{BB962C8B-B14F-4D97-AF65-F5344CB8AC3E}">
        <p14:creationId xmlns:p14="http://schemas.microsoft.com/office/powerpoint/2010/main" val="333964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15329"/>
          </a:xfrm>
        </p:spPr>
        <p:txBody>
          <a:bodyPr>
            <a:normAutofit fontScale="90000"/>
          </a:bodyPr>
          <a:lstStyle/>
          <a:p>
            <a:endParaRPr kumimoji="1" lang="ja-JP" altLang="en-US" dirty="0"/>
          </a:p>
        </p:txBody>
      </p:sp>
      <p:sp>
        <p:nvSpPr>
          <p:cNvPr id="3" name="コンテンツ プレースホルダー 2"/>
          <p:cNvSpPr>
            <a:spLocks noGrp="1"/>
          </p:cNvSpPr>
          <p:nvPr>
            <p:ph idx="1"/>
          </p:nvPr>
        </p:nvSpPr>
        <p:spPr/>
        <p:txBody>
          <a:bodyPr/>
          <a:lstStyle/>
          <a:p>
            <a:endParaRPr lang="ja-JP" altLang="en-US" dirty="0"/>
          </a:p>
          <a:p>
            <a:pPr marL="0" indent="0">
              <a:buNone/>
            </a:pPr>
            <a:endParaRPr kumimoji="1" lang="ja-JP" altLang="en-US" dirty="0"/>
          </a:p>
        </p:txBody>
      </p:sp>
      <p:pic>
        <p:nvPicPr>
          <p:cNvPr id="4" name="図 3" descr="ウグイ２.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638"/>
            <a:ext cx="9144000" cy="6206549"/>
          </a:xfrm>
          <a:prstGeom prst="rect">
            <a:avLst/>
          </a:prstGeom>
        </p:spPr>
      </p:pic>
    </p:spTree>
    <p:extLst>
      <p:ext uri="{BB962C8B-B14F-4D97-AF65-F5344CB8AC3E}">
        <p14:creationId xmlns:p14="http://schemas.microsoft.com/office/powerpoint/2010/main" val="3397918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ウグイの産卵場の造成</a:t>
            </a:r>
            <a:endParaRPr kumimoji="1" lang="ja-JP" altLang="en-US" dirty="0"/>
          </a:p>
        </p:txBody>
      </p:sp>
      <p:pic>
        <p:nvPicPr>
          <p:cNvPr id="4" name="コンテンツ プレースホルダー 3" descr="IMG_071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193538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IMG_0696.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3052" y="-196588"/>
            <a:ext cx="4073682" cy="7240691"/>
          </a:xfrm>
        </p:spPr>
      </p:pic>
    </p:spTree>
    <p:extLst>
      <p:ext uri="{BB962C8B-B14F-4D97-AF65-F5344CB8AC3E}">
        <p14:creationId xmlns:p14="http://schemas.microsoft.com/office/powerpoint/2010/main" val="10636481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ツリークライミング</a:t>
            </a:r>
            <a:endParaRPr kumimoji="1" lang="ja-JP" altLang="en-US" dirty="0"/>
          </a:p>
        </p:txBody>
      </p:sp>
      <p:pic>
        <p:nvPicPr>
          <p:cNvPr id="6" name="コンテンツ プレースホルダー 5" descr="名称未設定.jpg"/>
          <p:cNvPicPr>
            <a:picLocks noGrp="1" noChangeAspect="1"/>
          </p:cNvPicPr>
          <p:nvPr>
            <p:ph idx="1"/>
          </p:nvPr>
        </p:nvPicPr>
        <p:blipFill>
          <a:blip r:embed="rId2">
            <a:extLst>
              <a:ext uri="{28A0092B-C50C-407E-A947-70E740481C1C}">
                <a14:useLocalDpi xmlns:a14="http://schemas.microsoft.com/office/drawing/2010/main" val="0"/>
              </a:ext>
            </a:extLst>
          </a:blip>
          <a:srcRect t="22053" b="22053"/>
          <a:stretch>
            <a:fillRect/>
          </a:stretch>
        </p:blipFill>
        <p:spPr>
          <a:xfrm>
            <a:off x="457200" y="1417638"/>
            <a:ext cx="8229600" cy="4933493"/>
          </a:xfrm>
        </p:spPr>
      </p:pic>
    </p:spTree>
    <p:extLst>
      <p:ext uri="{BB962C8B-B14F-4D97-AF65-F5344CB8AC3E}">
        <p14:creationId xmlns:p14="http://schemas.microsoft.com/office/powerpoint/2010/main" val="2136683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IMG_0692.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61099" y="433708"/>
            <a:ext cx="5080432" cy="11357484"/>
          </a:xfrm>
        </p:spPr>
      </p:pic>
    </p:spTree>
    <p:extLst>
      <p:ext uri="{BB962C8B-B14F-4D97-AF65-F5344CB8AC3E}">
        <p14:creationId xmlns:p14="http://schemas.microsoft.com/office/powerpoint/2010/main" val="10355384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ツリークライミング</a:t>
            </a:r>
            <a:endParaRPr kumimoji="1" lang="ja-JP" altLang="en-US" dirty="0"/>
          </a:p>
        </p:txBody>
      </p:sp>
      <p:pic>
        <p:nvPicPr>
          <p:cNvPr id="6" name="コンテンツ プレースホルダー 5" descr="IMG_069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984304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solidFill>
                  <a:srgbClr val="0000FF"/>
                </a:solidFill>
              </a:rPr>
              <a:t>４</a:t>
            </a:r>
            <a:r>
              <a:rPr kumimoji="1" lang="ja-JP" altLang="en-US" dirty="0" smtClean="0">
                <a:solidFill>
                  <a:srgbClr val="0000FF"/>
                </a:solidFill>
              </a:rPr>
              <a:t>月</a:t>
            </a:r>
            <a:r>
              <a:rPr kumimoji="1" lang="en-US" altLang="ja-JP" dirty="0" smtClean="0">
                <a:solidFill>
                  <a:srgbClr val="0000FF"/>
                </a:solidFill>
              </a:rPr>
              <a:t>〜</a:t>
            </a:r>
            <a:r>
              <a:rPr lang="ja-JP" altLang="en-US" dirty="0" smtClean="0">
                <a:solidFill>
                  <a:srgbClr val="0000FF"/>
                </a:solidFill>
              </a:rPr>
              <a:t>１０</a:t>
            </a:r>
            <a:r>
              <a:rPr kumimoji="1" lang="ja-JP" altLang="en-US" dirty="0" smtClean="0">
                <a:solidFill>
                  <a:srgbClr val="0000FF"/>
                </a:solidFill>
              </a:rPr>
              <a:t>月のカワラノギク保全活動</a:t>
            </a:r>
            <a:endParaRPr kumimoji="1" lang="ja-JP" altLang="en-US" dirty="0">
              <a:solidFill>
                <a:srgbClr val="0000FF"/>
              </a:solidFill>
            </a:endParaRPr>
          </a:p>
        </p:txBody>
      </p:sp>
      <p:sp>
        <p:nvSpPr>
          <p:cNvPr id="3" name="コンテンツ プレースホルダー 2"/>
          <p:cNvSpPr>
            <a:spLocks noGrp="1"/>
          </p:cNvSpPr>
          <p:nvPr>
            <p:ph idx="1"/>
          </p:nvPr>
        </p:nvSpPr>
        <p:spPr>
          <a:xfrm>
            <a:off x="457200" y="1776047"/>
            <a:ext cx="8229600" cy="4525963"/>
          </a:xfrm>
        </p:spPr>
        <p:txBody>
          <a:bodyPr/>
          <a:lstStyle/>
          <a:p>
            <a:endParaRPr kumimoji="1" lang="en-US" altLang="ja-JP" dirty="0" smtClean="0">
              <a:solidFill>
                <a:srgbClr val="008000"/>
              </a:solidFill>
            </a:endParaRPr>
          </a:p>
          <a:p>
            <a:r>
              <a:rPr kumimoji="1" lang="ja-JP" altLang="en-US" dirty="0" smtClean="0">
                <a:solidFill>
                  <a:srgbClr val="008000"/>
                </a:solidFill>
              </a:rPr>
              <a:t>カモガヤなどのイネ科植物、</a:t>
            </a:r>
            <a:r>
              <a:rPr lang="ja-JP" altLang="en-US" dirty="0" smtClean="0">
                <a:solidFill>
                  <a:srgbClr val="008000"/>
                </a:solidFill>
              </a:rPr>
              <a:t>オオブタク</a:t>
            </a:r>
            <a:r>
              <a:rPr lang="ja-JP" altLang="en-US" dirty="0">
                <a:solidFill>
                  <a:srgbClr val="008000"/>
                </a:solidFill>
              </a:rPr>
              <a:t>約</a:t>
            </a:r>
            <a:r>
              <a:rPr lang="en-US" altLang="ja-JP" dirty="0">
                <a:solidFill>
                  <a:srgbClr val="008000"/>
                </a:solidFill>
              </a:rPr>
              <a:t>10,000㎡</a:t>
            </a:r>
            <a:r>
              <a:rPr lang="ja-JP" altLang="en-US" dirty="0">
                <a:solidFill>
                  <a:srgbClr val="008000"/>
                </a:solidFill>
              </a:rPr>
              <a:t>の河原草刈り</a:t>
            </a:r>
            <a:endParaRPr lang="en-US" altLang="ja-JP" dirty="0">
              <a:solidFill>
                <a:srgbClr val="008000"/>
              </a:solidFill>
            </a:endParaRPr>
          </a:p>
          <a:p>
            <a:endParaRPr lang="en-US" altLang="ja-JP" dirty="0" smtClean="0">
              <a:solidFill>
                <a:srgbClr val="008000"/>
              </a:solidFill>
            </a:endParaRPr>
          </a:p>
          <a:p>
            <a:r>
              <a:rPr lang="ja-JP" altLang="en-US" dirty="0" smtClean="0">
                <a:solidFill>
                  <a:srgbClr val="008000"/>
                </a:solidFill>
              </a:rPr>
              <a:t>ブタクサ</a:t>
            </a:r>
            <a:r>
              <a:rPr lang="ja-JP" altLang="en-US" dirty="0">
                <a:solidFill>
                  <a:srgbClr val="008000"/>
                </a:solidFill>
              </a:rPr>
              <a:t>、</a:t>
            </a:r>
            <a:r>
              <a:rPr lang="ja-JP" altLang="en-US" dirty="0" smtClean="0">
                <a:solidFill>
                  <a:srgbClr val="008000"/>
                </a:solidFill>
              </a:rPr>
              <a:t>シナダレスズメガヤなどの外来植物が繁殖するので刈払い機で除草する。</a:t>
            </a:r>
            <a:endParaRPr lang="en-US" altLang="ja-JP" dirty="0" smtClean="0">
              <a:solidFill>
                <a:srgbClr val="008000"/>
              </a:solidFill>
            </a:endParaRPr>
          </a:p>
          <a:p>
            <a:endParaRPr lang="en-US" altLang="ja-JP" dirty="0" smtClean="0">
              <a:solidFill>
                <a:srgbClr val="008000"/>
              </a:solidFill>
            </a:endParaRPr>
          </a:p>
          <a:p>
            <a:endParaRPr kumimoji="1" lang="ja-JP" altLang="en-US" dirty="0">
              <a:solidFill>
                <a:srgbClr val="008000"/>
              </a:solidFill>
            </a:endParaRPr>
          </a:p>
        </p:txBody>
      </p:sp>
    </p:spTree>
    <p:extLst>
      <p:ext uri="{BB962C8B-B14F-4D97-AF65-F5344CB8AC3E}">
        <p14:creationId xmlns:p14="http://schemas.microsoft.com/office/powerpoint/2010/main" val="3405973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カワラノギク種まき</a:t>
            </a:r>
            <a:endParaRPr kumimoji="1" lang="ja-JP" altLang="en-US" dirty="0"/>
          </a:p>
        </p:txBody>
      </p:sp>
      <p:pic>
        <p:nvPicPr>
          <p:cNvPr id="4" name="コンテンツ プレースホルダー 3" descr="IMG_185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98636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カワラノギク種まき</a:t>
            </a:r>
            <a:endParaRPr kumimoji="1" lang="ja-JP" altLang="en-US" dirty="0"/>
          </a:p>
        </p:txBody>
      </p:sp>
      <p:pic>
        <p:nvPicPr>
          <p:cNvPr id="4" name="コンテンツ プレースホルダー 3" descr="IMG_185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715720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00FF"/>
                </a:solidFill>
              </a:rPr>
              <a:t>11</a:t>
            </a:r>
            <a:r>
              <a:rPr kumimoji="1" lang="ja-JP" altLang="en-US" dirty="0" smtClean="0">
                <a:solidFill>
                  <a:srgbClr val="0000FF"/>
                </a:solidFill>
              </a:rPr>
              <a:t>月２７日カワラノギクお花見</a:t>
            </a:r>
            <a:endParaRPr kumimoji="1" lang="ja-JP" altLang="en-US" dirty="0">
              <a:solidFill>
                <a:srgbClr val="0000FF"/>
              </a:solidFill>
            </a:endParaRPr>
          </a:p>
        </p:txBody>
      </p:sp>
      <p:pic>
        <p:nvPicPr>
          <p:cNvPr id="4" name="コンテンツ プレースホルダー 3" descr="IMG_0366.jpg"/>
          <p:cNvPicPr>
            <a:picLocks noGrp="1" noChangeAspect="1"/>
          </p:cNvPicPr>
          <p:nvPr>
            <p:ph idx="1"/>
          </p:nvPr>
        </p:nvPicPr>
        <p:blipFill>
          <a:blip r:embed="rId2">
            <a:extLst>
              <a:ext uri="{28A0092B-C50C-407E-A947-70E740481C1C}">
                <a14:useLocalDpi xmlns:a14="http://schemas.microsoft.com/office/drawing/2010/main" val="0"/>
              </a:ext>
            </a:extLst>
          </a:blip>
          <a:srcRect t="29376" b="29376"/>
          <a:stretch>
            <a:fillRect/>
          </a:stretch>
        </p:blipFill>
        <p:spPr/>
      </p:pic>
    </p:spTree>
    <p:extLst>
      <p:ext uri="{BB962C8B-B14F-4D97-AF65-F5344CB8AC3E}">
        <p14:creationId xmlns:p14="http://schemas.microsoft.com/office/powerpoint/2010/main" val="34613578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流域探　石老山</a:t>
            </a:r>
            <a:endParaRPr kumimoji="1" lang="ja-JP" altLang="en-US" dirty="0"/>
          </a:p>
        </p:txBody>
      </p:sp>
      <p:pic>
        <p:nvPicPr>
          <p:cNvPr id="4" name="コンテンツ プレースホルダー 3" descr="IMG_066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734971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流域探訪　石老山</a:t>
            </a:r>
            <a:endParaRPr kumimoji="1" lang="ja-JP" altLang="en-US" dirty="0"/>
          </a:p>
        </p:txBody>
      </p:sp>
      <p:pic>
        <p:nvPicPr>
          <p:cNvPr id="4" name="コンテンツ プレースホルダー 3" descr="IMG_067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97432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solidFill>
                  <a:srgbClr val="0000FF"/>
                </a:solidFill>
              </a:rPr>
              <a:t>４月</a:t>
            </a:r>
            <a:r>
              <a:rPr kumimoji="1" lang="en-US" altLang="ja-JP" dirty="0" smtClean="0">
                <a:solidFill>
                  <a:srgbClr val="0000FF"/>
                </a:solidFill>
              </a:rPr>
              <a:t>〜</a:t>
            </a:r>
            <a:r>
              <a:rPr kumimoji="1" lang="ja-JP" altLang="en-US" dirty="0" smtClean="0">
                <a:solidFill>
                  <a:srgbClr val="0000FF"/>
                </a:solidFill>
              </a:rPr>
              <a:t>９月石倉かご</a:t>
            </a:r>
            <a:r>
              <a:rPr kumimoji="1" lang="en-US" altLang="ja-JP" dirty="0" smtClean="0">
                <a:solidFill>
                  <a:srgbClr val="0000FF"/>
                </a:solidFill>
              </a:rPr>
              <a:t/>
            </a:r>
            <a:br>
              <a:rPr kumimoji="1" lang="en-US" altLang="ja-JP" dirty="0" smtClean="0">
                <a:solidFill>
                  <a:srgbClr val="0000FF"/>
                </a:solidFill>
              </a:rPr>
            </a:br>
            <a:r>
              <a:rPr kumimoji="1" lang="ja-JP" altLang="en-US" dirty="0" smtClean="0">
                <a:solidFill>
                  <a:srgbClr val="0000FF"/>
                </a:solidFill>
              </a:rPr>
              <a:t>ウナギ調査に参加</a:t>
            </a:r>
            <a:endParaRPr kumimoji="1" lang="ja-JP" altLang="en-US" dirty="0">
              <a:solidFill>
                <a:srgbClr val="0000FF"/>
              </a:solidFill>
            </a:endParaRPr>
          </a:p>
        </p:txBody>
      </p:sp>
      <p:pic>
        <p:nvPicPr>
          <p:cNvPr id="4" name="コンテンツ プレースホルダー 3" descr="PIC_0010.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40955655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3562</TotalTime>
  <Words>116</Words>
  <Application>Microsoft Macintosh PowerPoint</Application>
  <PresentationFormat>画面に合わせる (4:3)</PresentationFormat>
  <Paragraphs>43</Paragraphs>
  <Slides>25</Slides>
  <Notes>0</Notes>
  <HiddenSlides>0</HiddenSlides>
  <MMClips>2</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ホワイト</vt:lpstr>
      <vt:lpstr>202２年度さがみ地域協議会 活動報告</vt:lpstr>
      <vt:lpstr>202２年度　さがみ地域協議会の活動 </vt:lpstr>
      <vt:lpstr>４月〜１０月のカワラノギク保全活動</vt:lpstr>
      <vt:lpstr>カワラノギク種まき</vt:lpstr>
      <vt:lpstr>カワラノギク種まき</vt:lpstr>
      <vt:lpstr>11月２７日カワラノギクお花見</vt:lpstr>
      <vt:lpstr>流域探　石老山</vt:lpstr>
      <vt:lpstr>流域探訪　石老山</vt:lpstr>
      <vt:lpstr>４月〜９月石倉かご ウナギ調査に参加</vt:lpstr>
      <vt:lpstr>２０２３年度の新しい活動の紹介</vt:lpstr>
      <vt:lpstr>干潮時にかごを上げる</vt:lpstr>
      <vt:lpstr>石倉かごを陸に上げる</vt:lpstr>
      <vt:lpstr>採捕したウナギやカワアナゴ</vt:lpstr>
      <vt:lpstr>ウナギを麻酔する</vt:lpstr>
      <vt:lpstr>ウナギの体長の計測</vt:lpstr>
      <vt:lpstr>ウナギの体重の測定</vt:lpstr>
      <vt:lpstr>今年度の種まき</vt:lpstr>
      <vt:lpstr>ウグイの産卵場の造成</vt:lpstr>
      <vt:lpstr>PowerPoint プレゼンテーション</vt:lpstr>
      <vt:lpstr>PowerPoint プレゼンテーション</vt:lpstr>
      <vt:lpstr>ウグイの産卵場の造成</vt:lpstr>
      <vt:lpstr>PowerPoint プレゼンテーション</vt:lpstr>
      <vt:lpstr>ツリークライミング</vt:lpstr>
      <vt:lpstr>PowerPoint プレゼンテーション</vt:lpstr>
      <vt:lpstr>ツリークライミング</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2020年度さがみ地域協議会</dc:title>
  <dc:creator>岡田 真紀</dc:creator>
  <cp:lastModifiedBy>岡田 真紀</cp:lastModifiedBy>
  <cp:revision>40</cp:revision>
  <dcterms:created xsi:type="dcterms:W3CDTF">2022-05-23T03:16:57Z</dcterms:created>
  <dcterms:modified xsi:type="dcterms:W3CDTF">2023-05-15T02:55:52Z</dcterms:modified>
</cp:coreProperties>
</file>